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88" r:id="rId4"/>
    <p:sldId id="258" r:id="rId5"/>
    <p:sldId id="259" r:id="rId6"/>
    <p:sldId id="260" r:id="rId7"/>
    <p:sldId id="262" r:id="rId8"/>
    <p:sldId id="267" r:id="rId9"/>
    <p:sldId id="270" r:id="rId10"/>
    <p:sldId id="272" r:id="rId11"/>
    <p:sldId id="273" r:id="rId12"/>
    <p:sldId id="274" r:id="rId13"/>
    <p:sldId id="275" r:id="rId14"/>
    <p:sldId id="276" r:id="rId15"/>
    <p:sldId id="277" r:id="rId16"/>
    <p:sldId id="280" r:id="rId17"/>
    <p:sldId id="281" r:id="rId18"/>
    <p:sldId id="283" r:id="rId19"/>
    <p:sldId id="284" r:id="rId20"/>
    <p:sldId id="285" r:id="rId21"/>
    <p:sldId id="286" r:id="rId22"/>
    <p:sldId id="287" r:id="rId23"/>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72" y="-3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pPr>
              <a:defRPr/>
            </a:pPr>
            <a:endParaRPr lang="en-CA"/>
          </a:p>
        </p:txBody>
      </p:sp>
      <p:sp>
        <p:nvSpPr>
          <p:cNvPr id="5" name="Footer Placeholder 4"/>
          <p:cNvSpPr>
            <a:spLocks noGrp="1"/>
          </p:cNvSpPr>
          <p:nvPr>
            <p:ph type="ftr" sz="quarter" idx="11"/>
          </p:nvPr>
        </p:nvSpPr>
        <p:spPr/>
        <p:txBody>
          <a:bodyPr/>
          <a:lstStyle/>
          <a:p>
            <a:pPr>
              <a:defRPr/>
            </a:pPr>
            <a:endParaRPr lang="en-CA"/>
          </a:p>
        </p:txBody>
      </p:sp>
      <p:sp>
        <p:nvSpPr>
          <p:cNvPr id="6" name="Slide Number Placeholder 5"/>
          <p:cNvSpPr>
            <a:spLocks noGrp="1"/>
          </p:cNvSpPr>
          <p:nvPr>
            <p:ph type="sldNum" sz="quarter" idx="12"/>
          </p:nvPr>
        </p:nvSpPr>
        <p:spPr/>
        <p:txBody>
          <a:bodyPr/>
          <a:lstStyle/>
          <a:p>
            <a:pPr>
              <a:defRPr/>
            </a:pPr>
            <a:fld id="{20D2A5CF-3BC2-4007-815F-39B4A1ECAB81}" type="slidenum">
              <a:rPr lang="en-CA" smtClean="0"/>
              <a:pPr>
                <a:defRPr/>
              </a:pPr>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CA"/>
          </a:p>
        </p:txBody>
      </p:sp>
      <p:sp>
        <p:nvSpPr>
          <p:cNvPr id="5" name="Footer Placeholder 4"/>
          <p:cNvSpPr>
            <a:spLocks noGrp="1"/>
          </p:cNvSpPr>
          <p:nvPr>
            <p:ph type="ftr" sz="quarter" idx="11"/>
          </p:nvPr>
        </p:nvSpPr>
        <p:spPr/>
        <p:txBody>
          <a:bodyPr/>
          <a:lstStyle/>
          <a:p>
            <a:pPr>
              <a:defRPr/>
            </a:pPr>
            <a:endParaRPr lang="en-CA"/>
          </a:p>
        </p:txBody>
      </p:sp>
      <p:sp>
        <p:nvSpPr>
          <p:cNvPr id="6" name="Slide Number Placeholder 5"/>
          <p:cNvSpPr>
            <a:spLocks noGrp="1"/>
          </p:cNvSpPr>
          <p:nvPr>
            <p:ph type="sldNum" sz="quarter" idx="12"/>
          </p:nvPr>
        </p:nvSpPr>
        <p:spPr/>
        <p:txBody>
          <a:bodyPr/>
          <a:lstStyle/>
          <a:p>
            <a:pPr>
              <a:defRPr/>
            </a:pPr>
            <a:fld id="{B0BB6F1A-009E-41C6-8A60-9764B94F637C}" type="slidenum">
              <a:rPr lang="en-CA" smtClean="0"/>
              <a:pPr>
                <a:defRPr/>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CA"/>
          </a:p>
        </p:txBody>
      </p:sp>
      <p:sp>
        <p:nvSpPr>
          <p:cNvPr id="5" name="Footer Placeholder 4"/>
          <p:cNvSpPr>
            <a:spLocks noGrp="1"/>
          </p:cNvSpPr>
          <p:nvPr>
            <p:ph type="ftr" sz="quarter" idx="11"/>
          </p:nvPr>
        </p:nvSpPr>
        <p:spPr>
          <a:xfrm>
            <a:off x="2640597" y="6377459"/>
            <a:ext cx="3836404" cy="365125"/>
          </a:xfrm>
        </p:spPr>
        <p:txBody>
          <a:bodyPr/>
          <a:lstStyle/>
          <a:p>
            <a:pPr>
              <a:defRPr/>
            </a:pPr>
            <a:endParaRPr lang="en-CA"/>
          </a:p>
        </p:txBody>
      </p:sp>
      <p:sp>
        <p:nvSpPr>
          <p:cNvPr id="6" name="Slide Number Placeholder 5"/>
          <p:cNvSpPr>
            <a:spLocks noGrp="1"/>
          </p:cNvSpPr>
          <p:nvPr>
            <p:ph type="sldNum" sz="quarter" idx="12"/>
          </p:nvPr>
        </p:nvSpPr>
        <p:spPr/>
        <p:txBody>
          <a:bodyPr/>
          <a:lstStyle/>
          <a:p>
            <a:pPr>
              <a:defRPr/>
            </a:pPr>
            <a:fld id="{8BCDDC21-512E-4300-ADD1-C5BA5BD21693}" type="slidenum">
              <a:rPr lang="en-CA" smtClean="0"/>
              <a:pPr>
                <a:defRPr/>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CA"/>
          </a:p>
        </p:txBody>
      </p:sp>
      <p:sp>
        <p:nvSpPr>
          <p:cNvPr id="5" name="Footer Placeholder 4"/>
          <p:cNvSpPr>
            <a:spLocks noGrp="1"/>
          </p:cNvSpPr>
          <p:nvPr>
            <p:ph type="ftr" sz="quarter" idx="11"/>
          </p:nvPr>
        </p:nvSpPr>
        <p:spPr/>
        <p:txBody>
          <a:bodyPr/>
          <a:lstStyle/>
          <a:p>
            <a:pPr>
              <a:defRPr/>
            </a:pPr>
            <a:endParaRPr lang="en-CA"/>
          </a:p>
        </p:txBody>
      </p:sp>
      <p:sp>
        <p:nvSpPr>
          <p:cNvPr id="6" name="Slide Number Placeholder 5"/>
          <p:cNvSpPr>
            <a:spLocks noGrp="1"/>
          </p:cNvSpPr>
          <p:nvPr>
            <p:ph type="sldNum" sz="quarter" idx="12"/>
          </p:nvPr>
        </p:nvSpPr>
        <p:spPr/>
        <p:txBody>
          <a:bodyPr/>
          <a:lstStyle/>
          <a:p>
            <a:pPr>
              <a:defRPr/>
            </a:pPr>
            <a:fld id="{9E904071-0275-4AE5-AF7B-5E2EE88DF792}" type="slidenum">
              <a:rPr lang="en-CA" smtClean="0"/>
              <a:pPr>
                <a:defRPr/>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CA"/>
          </a:p>
        </p:txBody>
      </p:sp>
      <p:sp>
        <p:nvSpPr>
          <p:cNvPr id="5" name="Footer Placeholder 4"/>
          <p:cNvSpPr>
            <a:spLocks noGrp="1"/>
          </p:cNvSpPr>
          <p:nvPr>
            <p:ph type="ftr" sz="quarter" idx="11"/>
          </p:nvPr>
        </p:nvSpPr>
        <p:spPr/>
        <p:txBody>
          <a:bodyPr/>
          <a:lstStyle/>
          <a:p>
            <a:pPr>
              <a:defRPr/>
            </a:pPr>
            <a:endParaRPr lang="en-CA"/>
          </a:p>
        </p:txBody>
      </p:sp>
      <p:sp>
        <p:nvSpPr>
          <p:cNvPr id="6" name="Slide Number Placeholder 5"/>
          <p:cNvSpPr>
            <a:spLocks noGrp="1"/>
          </p:cNvSpPr>
          <p:nvPr>
            <p:ph type="sldNum" sz="quarter" idx="12"/>
          </p:nvPr>
        </p:nvSpPr>
        <p:spPr/>
        <p:txBody>
          <a:bodyPr/>
          <a:lstStyle/>
          <a:p>
            <a:pPr>
              <a:defRPr/>
            </a:pPr>
            <a:fld id="{45DE43B8-5FDF-4741-813C-2E9FDBD96583}" type="slidenum">
              <a:rPr lang="en-CA" smtClean="0"/>
              <a:pPr>
                <a:defRPr/>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CA"/>
          </a:p>
        </p:txBody>
      </p:sp>
      <p:sp>
        <p:nvSpPr>
          <p:cNvPr id="6" name="Footer Placeholder 5"/>
          <p:cNvSpPr>
            <a:spLocks noGrp="1"/>
          </p:cNvSpPr>
          <p:nvPr>
            <p:ph type="ftr" sz="quarter" idx="11"/>
          </p:nvPr>
        </p:nvSpPr>
        <p:spPr/>
        <p:txBody>
          <a:bodyPr/>
          <a:lstStyle/>
          <a:p>
            <a:pPr>
              <a:defRPr/>
            </a:pPr>
            <a:endParaRPr lang="en-CA"/>
          </a:p>
        </p:txBody>
      </p:sp>
      <p:sp>
        <p:nvSpPr>
          <p:cNvPr id="7" name="Slide Number Placeholder 6"/>
          <p:cNvSpPr>
            <a:spLocks noGrp="1"/>
          </p:cNvSpPr>
          <p:nvPr>
            <p:ph type="sldNum" sz="quarter" idx="12"/>
          </p:nvPr>
        </p:nvSpPr>
        <p:spPr/>
        <p:txBody>
          <a:bodyPr/>
          <a:lstStyle/>
          <a:p>
            <a:pPr>
              <a:defRPr/>
            </a:pPr>
            <a:fld id="{3F3CFD8F-4080-4B0C-8964-7045FCF106C7}" type="slidenum">
              <a:rPr lang="en-CA" smtClean="0"/>
              <a:pPr>
                <a:defRPr/>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CA"/>
          </a:p>
        </p:txBody>
      </p:sp>
      <p:sp>
        <p:nvSpPr>
          <p:cNvPr id="8" name="Footer Placeholder 7"/>
          <p:cNvSpPr>
            <a:spLocks noGrp="1"/>
          </p:cNvSpPr>
          <p:nvPr>
            <p:ph type="ftr" sz="quarter" idx="11"/>
          </p:nvPr>
        </p:nvSpPr>
        <p:spPr/>
        <p:txBody>
          <a:bodyPr/>
          <a:lstStyle/>
          <a:p>
            <a:pPr>
              <a:defRPr/>
            </a:pPr>
            <a:endParaRPr lang="en-CA"/>
          </a:p>
        </p:txBody>
      </p:sp>
      <p:sp>
        <p:nvSpPr>
          <p:cNvPr id="9" name="Slide Number Placeholder 8"/>
          <p:cNvSpPr>
            <a:spLocks noGrp="1"/>
          </p:cNvSpPr>
          <p:nvPr>
            <p:ph type="sldNum" sz="quarter" idx="12"/>
          </p:nvPr>
        </p:nvSpPr>
        <p:spPr/>
        <p:txBody>
          <a:bodyPr/>
          <a:lstStyle/>
          <a:p>
            <a:pPr>
              <a:defRPr/>
            </a:pPr>
            <a:fld id="{B55CBBAB-47EB-425B-8F10-31839F1ECFEF}" type="slidenum">
              <a:rPr lang="en-CA" smtClean="0"/>
              <a:pPr>
                <a:defRPr/>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CA"/>
          </a:p>
        </p:txBody>
      </p:sp>
      <p:sp>
        <p:nvSpPr>
          <p:cNvPr id="4" name="Footer Placeholder 3"/>
          <p:cNvSpPr>
            <a:spLocks noGrp="1"/>
          </p:cNvSpPr>
          <p:nvPr>
            <p:ph type="ftr" sz="quarter" idx="11"/>
          </p:nvPr>
        </p:nvSpPr>
        <p:spPr/>
        <p:txBody>
          <a:bodyPr/>
          <a:lstStyle/>
          <a:p>
            <a:pPr>
              <a:defRPr/>
            </a:pPr>
            <a:endParaRPr lang="en-CA"/>
          </a:p>
        </p:txBody>
      </p:sp>
      <p:sp>
        <p:nvSpPr>
          <p:cNvPr id="5" name="Slide Number Placeholder 4"/>
          <p:cNvSpPr>
            <a:spLocks noGrp="1"/>
          </p:cNvSpPr>
          <p:nvPr>
            <p:ph type="sldNum" sz="quarter" idx="12"/>
          </p:nvPr>
        </p:nvSpPr>
        <p:spPr/>
        <p:txBody>
          <a:bodyPr/>
          <a:lstStyle/>
          <a:p>
            <a:pPr>
              <a:defRPr/>
            </a:pPr>
            <a:fld id="{6476C046-576F-40D9-99E5-AA701F7D5A70}" type="slidenum">
              <a:rPr lang="en-CA" smtClean="0"/>
              <a:pPr>
                <a:defRPr/>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CA"/>
          </a:p>
        </p:txBody>
      </p:sp>
      <p:sp>
        <p:nvSpPr>
          <p:cNvPr id="3" name="Footer Placeholder 2"/>
          <p:cNvSpPr>
            <a:spLocks noGrp="1"/>
          </p:cNvSpPr>
          <p:nvPr>
            <p:ph type="ftr" sz="quarter" idx="11"/>
          </p:nvPr>
        </p:nvSpPr>
        <p:spPr/>
        <p:txBody>
          <a:bodyPr/>
          <a:lstStyle/>
          <a:p>
            <a:pPr>
              <a:defRPr/>
            </a:pPr>
            <a:endParaRPr lang="en-CA"/>
          </a:p>
        </p:txBody>
      </p:sp>
      <p:sp>
        <p:nvSpPr>
          <p:cNvPr id="4" name="Slide Number Placeholder 3"/>
          <p:cNvSpPr>
            <a:spLocks noGrp="1"/>
          </p:cNvSpPr>
          <p:nvPr>
            <p:ph type="sldNum" sz="quarter" idx="12"/>
          </p:nvPr>
        </p:nvSpPr>
        <p:spPr/>
        <p:txBody>
          <a:bodyPr/>
          <a:lstStyle/>
          <a:p>
            <a:pPr>
              <a:defRPr/>
            </a:pPr>
            <a:fld id="{33851BED-CB7D-4886-9E62-BDD61B0A3427}" type="slidenum">
              <a:rPr lang="en-CA" smtClean="0"/>
              <a:pPr>
                <a:defRPr/>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CA"/>
          </a:p>
        </p:txBody>
      </p:sp>
      <p:sp>
        <p:nvSpPr>
          <p:cNvPr id="6" name="Footer Placeholder 5"/>
          <p:cNvSpPr>
            <a:spLocks noGrp="1"/>
          </p:cNvSpPr>
          <p:nvPr>
            <p:ph type="ftr" sz="quarter" idx="11"/>
          </p:nvPr>
        </p:nvSpPr>
        <p:spPr/>
        <p:txBody>
          <a:bodyPr/>
          <a:lstStyle/>
          <a:p>
            <a:pPr>
              <a:defRPr/>
            </a:pPr>
            <a:endParaRPr lang="en-CA"/>
          </a:p>
        </p:txBody>
      </p:sp>
      <p:sp>
        <p:nvSpPr>
          <p:cNvPr id="7" name="Slide Number Placeholder 6"/>
          <p:cNvSpPr>
            <a:spLocks noGrp="1"/>
          </p:cNvSpPr>
          <p:nvPr>
            <p:ph type="sldNum" sz="quarter" idx="12"/>
          </p:nvPr>
        </p:nvSpPr>
        <p:spPr/>
        <p:txBody>
          <a:bodyPr/>
          <a:lstStyle/>
          <a:p>
            <a:pPr>
              <a:defRPr/>
            </a:pPr>
            <a:fld id="{7D57CF74-2B0F-42DA-A3FB-60E95641EEAE}" type="slidenum">
              <a:rPr lang="en-CA" smtClean="0"/>
              <a:pPr>
                <a:defRPr/>
              </a:pPr>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pPr>
              <a:defRPr/>
            </a:pPr>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pPr>
              <a:defRPr/>
            </a:pPr>
            <a:endParaRPr lang="en-CA"/>
          </a:p>
        </p:txBody>
      </p:sp>
      <p:sp>
        <p:nvSpPr>
          <p:cNvPr id="7" name="Slide Number Placeholder 6"/>
          <p:cNvSpPr>
            <a:spLocks noGrp="1"/>
          </p:cNvSpPr>
          <p:nvPr>
            <p:ph type="sldNum" sz="quarter" idx="12"/>
          </p:nvPr>
        </p:nvSpPr>
        <p:spPr>
          <a:xfrm>
            <a:off x="8339328" y="1170432"/>
            <a:ext cx="733864" cy="201168"/>
          </a:xfrm>
        </p:spPr>
        <p:txBody>
          <a:bodyPr/>
          <a:lstStyle/>
          <a:p>
            <a:pPr>
              <a:defRPr/>
            </a:pPr>
            <a:fld id="{AB076DE2-69C5-461C-8092-AC3BA48A45FA}" type="slidenum">
              <a:rPr lang="en-CA" smtClean="0"/>
              <a:pPr>
                <a:defRPr/>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pPr>
              <a:defRPr/>
            </a:pPr>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pPr>
              <a:defRPr/>
            </a:pPr>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pPr>
              <a:defRPr/>
            </a:pPr>
            <a:fld id="{03D49800-265F-47DB-99E0-1D4082B6D836}" type="slidenum">
              <a:rPr lang="en-CA" smtClean="0"/>
              <a:pPr>
                <a:defRPr/>
              </a:pPr>
              <a:t>‹#›</a:t>
            </a:fld>
            <a:endParaRPr lang="en-CA"/>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theoatmeal.com/comics/iron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theoatmeal.com/comics/irony"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theoatmeal.com/comics/irony"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pPr eaLnBrk="1" hangingPunct="1">
              <a:defRPr/>
            </a:pPr>
            <a:r>
              <a:rPr lang="en-CA" sz="6600" dirty="0" smtClean="0"/>
              <a:t>Author’s Techniques</a:t>
            </a:r>
          </a:p>
        </p:txBody>
      </p:sp>
      <p:sp>
        <p:nvSpPr>
          <p:cNvPr id="2051" name="Rectangle 3"/>
          <p:cNvSpPr>
            <a:spLocks noGrp="1" noChangeArrowheads="1"/>
          </p:cNvSpPr>
          <p:nvPr>
            <p:ph type="subTitle" idx="1"/>
          </p:nvPr>
        </p:nvSpPr>
        <p:spPr/>
        <p:txBody>
          <a:bodyPr/>
          <a:lstStyle/>
          <a:p>
            <a:pPr eaLnBrk="1" hangingPunct="1">
              <a:defRPr/>
            </a:pPr>
            <a:r>
              <a:rPr lang="en-CA" sz="2800" dirty="0" smtClean="0"/>
              <a:t>Mr. Wilson – English Language Arts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Iambic Pentameter </a:t>
            </a:r>
          </a:p>
        </p:txBody>
      </p:sp>
      <p:sp>
        <p:nvSpPr>
          <p:cNvPr id="3" name="Content Placeholder 2"/>
          <p:cNvSpPr>
            <a:spLocks noGrp="1"/>
          </p:cNvSpPr>
          <p:nvPr>
            <p:ph idx="1"/>
          </p:nvPr>
        </p:nvSpPr>
        <p:spPr/>
        <p:txBody>
          <a:bodyPr/>
          <a:lstStyle/>
          <a:p>
            <a:pPr eaLnBrk="1" hangingPunct="1">
              <a:defRPr/>
            </a:pPr>
            <a:r>
              <a:rPr lang="en-US" dirty="0" smtClean="0"/>
              <a:t>A poetic meter wherein each line contains ten syllables, as five repetitions of a two-syllable pattern in which the pronunciation emphasis is on the second syllable.</a:t>
            </a:r>
          </a:p>
          <a:p>
            <a:pPr eaLnBrk="1" hangingPunct="1">
              <a:defRPr/>
            </a:pPr>
            <a:endParaRPr lang="en-US" dirty="0" smtClean="0"/>
          </a:p>
          <a:p>
            <a:pPr eaLnBrk="1" hangingPunct="1">
              <a:defRPr/>
            </a:pPr>
            <a:r>
              <a:rPr lang="en-US" dirty="0" smtClean="0"/>
              <a:t>E.G.: “But soft, what light through yonder window breaks?”  - William Shakespeare</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Imagery</a:t>
            </a:r>
          </a:p>
        </p:txBody>
      </p:sp>
      <p:sp>
        <p:nvSpPr>
          <p:cNvPr id="3" name="Content Placeholder 2"/>
          <p:cNvSpPr>
            <a:spLocks noGrp="1"/>
          </p:cNvSpPr>
          <p:nvPr>
            <p:ph idx="1"/>
          </p:nvPr>
        </p:nvSpPr>
        <p:spPr/>
        <p:txBody>
          <a:bodyPr/>
          <a:lstStyle/>
          <a:p>
            <a:pPr eaLnBrk="1" hangingPunct="1">
              <a:defRPr/>
            </a:pPr>
            <a:r>
              <a:rPr lang="en-US" sz="2800" dirty="0" smtClean="0"/>
              <a:t>Language which describes something in detail, using words to substitute for and create sensory stimulation, including visual imagery and sound imagery. Also refers to specific and recurring types of images, such as food imagery and nature imagery. </a:t>
            </a:r>
          </a:p>
          <a:p>
            <a:pPr eaLnBrk="1" hangingPunct="1">
              <a:defRPr/>
            </a:pPr>
            <a:endParaRPr lang="en-US" sz="2800" dirty="0" smtClean="0"/>
          </a:p>
          <a:p>
            <a:pPr eaLnBrk="1" hangingPunct="1">
              <a:defRPr/>
            </a:pPr>
            <a:r>
              <a:rPr lang="en-US" sz="2800" dirty="0" smtClean="0"/>
              <a:t>N.B.: Not all DESCRIPTION is IMAGERY!</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Juxtaposition</a:t>
            </a:r>
          </a:p>
        </p:txBody>
      </p:sp>
      <p:sp>
        <p:nvSpPr>
          <p:cNvPr id="3" name="Content Placeholder 2"/>
          <p:cNvSpPr>
            <a:spLocks noGrp="1"/>
          </p:cNvSpPr>
          <p:nvPr>
            <p:ph idx="1"/>
          </p:nvPr>
        </p:nvSpPr>
        <p:spPr/>
        <p:txBody>
          <a:bodyPr/>
          <a:lstStyle/>
          <a:p>
            <a:pPr eaLnBrk="1" hangingPunct="1">
              <a:defRPr/>
            </a:pPr>
            <a:r>
              <a:rPr lang="en-US" dirty="0" smtClean="0"/>
              <a:t>Consecutive conflicting images.</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Metaphor</a:t>
            </a:r>
          </a:p>
        </p:txBody>
      </p:sp>
      <p:sp>
        <p:nvSpPr>
          <p:cNvPr id="3" name="Content Placeholder 2"/>
          <p:cNvSpPr>
            <a:spLocks noGrp="1"/>
          </p:cNvSpPr>
          <p:nvPr>
            <p:ph idx="1"/>
          </p:nvPr>
        </p:nvSpPr>
        <p:spPr/>
        <p:txBody>
          <a:bodyPr>
            <a:normAutofit fontScale="92500" lnSpcReduction="10000"/>
          </a:bodyPr>
          <a:lstStyle/>
          <a:p>
            <a:pPr eaLnBrk="1" hangingPunct="1">
              <a:defRPr/>
            </a:pPr>
            <a:r>
              <a:rPr lang="en-US" dirty="0" smtClean="0"/>
              <a:t>A comparison without using the words ‘like’ or ‘as</a:t>
            </a:r>
            <a:r>
              <a:rPr lang="en-US" dirty="0" smtClean="0"/>
              <a:t>’.</a:t>
            </a:r>
          </a:p>
          <a:p>
            <a:pPr eaLnBrk="1" hangingPunct="1">
              <a:defRPr/>
            </a:pPr>
            <a:endParaRPr lang="en-US" sz="1900" dirty="0" smtClean="0"/>
          </a:p>
          <a:p>
            <a:pPr eaLnBrk="1" hangingPunct="1">
              <a:buNone/>
              <a:defRPr/>
            </a:pPr>
            <a:r>
              <a:rPr lang="en-CA" dirty="0" smtClean="0"/>
              <a:t>(Write this down…)</a:t>
            </a:r>
            <a:endParaRPr lang="en-US" dirty="0" smtClean="0"/>
          </a:p>
          <a:p>
            <a:pPr eaLnBrk="1" hangingPunct="1">
              <a:defRPr/>
            </a:pPr>
            <a:endParaRPr lang="en-US" sz="1050" dirty="0" smtClean="0"/>
          </a:p>
          <a:p>
            <a:pPr eaLnBrk="1" hangingPunct="1">
              <a:buFont typeface="Wingdings" pitchFamily="2" charset="2"/>
              <a:buNone/>
              <a:defRPr/>
            </a:pPr>
            <a:endParaRPr lang="en-US" dirty="0" smtClean="0"/>
          </a:p>
          <a:p>
            <a:pPr eaLnBrk="1" hangingPunct="1">
              <a:buFont typeface="Wingdings" pitchFamily="2" charset="2"/>
              <a:buNone/>
              <a:defRPr/>
            </a:pPr>
            <a:r>
              <a:rPr lang="en-US" dirty="0" smtClean="0"/>
              <a:t>To </a:t>
            </a:r>
            <a:r>
              <a:rPr lang="en-US" dirty="0" smtClean="0"/>
              <a:t>see a world in a grain of sand</a:t>
            </a:r>
          </a:p>
          <a:p>
            <a:pPr eaLnBrk="1" hangingPunct="1">
              <a:buFont typeface="Wingdings" pitchFamily="2" charset="2"/>
              <a:buNone/>
              <a:defRPr/>
            </a:pPr>
            <a:r>
              <a:rPr lang="en-US" dirty="0" smtClean="0"/>
              <a:t>And heaven in a wild flower,</a:t>
            </a:r>
          </a:p>
          <a:p>
            <a:pPr eaLnBrk="1" hangingPunct="1">
              <a:buFont typeface="Wingdings" pitchFamily="2" charset="2"/>
              <a:buNone/>
              <a:defRPr/>
            </a:pPr>
            <a:r>
              <a:rPr lang="en-US" dirty="0" smtClean="0"/>
              <a:t>To hold infinity in the palm of your hand</a:t>
            </a:r>
          </a:p>
          <a:p>
            <a:pPr eaLnBrk="1" hangingPunct="1">
              <a:buFont typeface="Wingdings" pitchFamily="2" charset="2"/>
              <a:buNone/>
              <a:defRPr/>
            </a:pPr>
            <a:r>
              <a:rPr lang="en-US" dirty="0" smtClean="0"/>
              <a:t>And eternity in an hour.</a:t>
            </a:r>
          </a:p>
          <a:p>
            <a:pPr eaLnBrk="1" hangingPunct="1">
              <a:buFont typeface="Wingdings" pitchFamily="2" charset="2"/>
              <a:buNone/>
              <a:defRPr/>
            </a:pPr>
            <a:r>
              <a:rPr lang="en-US" dirty="0" smtClean="0"/>
              <a:t>					 - William Blake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2000"/>
                                        <p:tgtEl>
                                          <p:spTgt spid="3">
                                            <p:txEl>
                                              <p:pRg st="5" end="5"/>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fade">
                                      <p:cBhvr>
                                        <p:cTn id="20" dur="2000"/>
                                        <p:tgtEl>
                                          <p:spTgt spid="3">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fade">
                                      <p:cBhvr>
                                        <p:cTn id="23" dur="2000"/>
                                        <p:tgtEl>
                                          <p:spTgt spid="3">
                                            <p:txEl>
                                              <p:pRg st="7" end="7"/>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fade">
                                      <p:cBhvr>
                                        <p:cTn id="26" dur="2000"/>
                                        <p:tgtEl>
                                          <p:spTgt spid="3">
                                            <p:txEl>
                                              <p:pRg st="8" end="8"/>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fade">
                                      <p:cBhvr>
                                        <p:cTn id="29"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Onomatopoeia</a:t>
            </a:r>
          </a:p>
        </p:txBody>
      </p:sp>
      <p:sp>
        <p:nvSpPr>
          <p:cNvPr id="3" name="Content Placeholder 2"/>
          <p:cNvSpPr>
            <a:spLocks noGrp="1"/>
          </p:cNvSpPr>
          <p:nvPr>
            <p:ph idx="1"/>
          </p:nvPr>
        </p:nvSpPr>
        <p:spPr/>
        <p:txBody>
          <a:bodyPr/>
          <a:lstStyle/>
          <a:p>
            <a:pPr eaLnBrk="1" hangingPunct="1">
              <a:defRPr/>
            </a:pPr>
            <a:r>
              <a:rPr lang="en-US" dirty="0" smtClean="0"/>
              <a:t>Where sounds are spelled out as words; or, when words describing sounds actually sound like the sounds they describe.</a:t>
            </a:r>
          </a:p>
          <a:p>
            <a:pPr eaLnBrk="1" hangingPunct="1">
              <a:defRPr/>
            </a:pPr>
            <a:endParaRPr lang="en-US" dirty="0" smtClean="0"/>
          </a:p>
          <a:p>
            <a:pPr eaLnBrk="1" hangingPunct="1">
              <a:defRPr/>
            </a:pPr>
            <a:r>
              <a:rPr lang="en-US" dirty="0" smtClean="0"/>
              <a:t>E.G.: The bee made a buzzing noise.</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Oxymoron </a:t>
            </a:r>
          </a:p>
        </p:txBody>
      </p:sp>
      <p:sp>
        <p:nvSpPr>
          <p:cNvPr id="3" name="Content Placeholder 2"/>
          <p:cNvSpPr>
            <a:spLocks noGrp="1"/>
          </p:cNvSpPr>
          <p:nvPr>
            <p:ph idx="1"/>
          </p:nvPr>
        </p:nvSpPr>
        <p:spPr/>
        <p:txBody>
          <a:bodyPr/>
          <a:lstStyle/>
          <a:p>
            <a:pPr eaLnBrk="1" hangingPunct="1">
              <a:defRPr/>
            </a:pPr>
            <a:r>
              <a:rPr lang="en-US" dirty="0" smtClean="0"/>
              <a:t>A contradiction in terms.</a:t>
            </a:r>
          </a:p>
          <a:p>
            <a:pPr eaLnBrk="1" hangingPunct="1">
              <a:defRPr/>
            </a:pPr>
            <a:endParaRPr lang="en-US" dirty="0" smtClean="0"/>
          </a:p>
          <a:p>
            <a:pPr eaLnBrk="1" hangingPunct="1">
              <a:defRPr/>
            </a:pPr>
            <a:r>
              <a:rPr lang="en-US" dirty="0" smtClean="0"/>
              <a:t>E.G.: Romeo describes love using several oxymorons, such as “cold fire,” “feather of lead” and “sick health,” to suggest its contradictory nature.</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Personification (I) </a:t>
            </a:r>
          </a:p>
        </p:txBody>
      </p:sp>
      <p:sp>
        <p:nvSpPr>
          <p:cNvPr id="3" name="Content Placeholder 2"/>
          <p:cNvSpPr>
            <a:spLocks noGrp="1"/>
          </p:cNvSpPr>
          <p:nvPr>
            <p:ph idx="1"/>
          </p:nvPr>
        </p:nvSpPr>
        <p:spPr/>
        <p:txBody>
          <a:bodyPr/>
          <a:lstStyle/>
          <a:p>
            <a:pPr eaLnBrk="1" hangingPunct="1">
              <a:defRPr/>
            </a:pPr>
            <a:r>
              <a:rPr lang="en-US" dirty="0" smtClean="0"/>
              <a:t>Where inanimate objects or abstract concepts are seemingly endowed with human self-awareness; where human thoughts, actions, perceptions and emotions are directly attributed to inanimate objects or abstract ideas. </a:t>
            </a:r>
            <a:r>
              <a:rPr lang="en-US" dirty="0" smtClean="0"/>
              <a:t>(Not to be confused with anthropomorphism</a:t>
            </a:r>
            <a:r>
              <a:rPr lang="en-US" dirty="0" smtClean="0"/>
              <a:t>.)</a:t>
            </a:r>
          </a:p>
          <a:p>
            <a:pPr eaLnBrk="1" hangingPunct="1">
              <a:defRPr/>
            </a:pPr>
            <a:endParaRPr lang="en-CA" dirty="0" smtClean="0"/>
          </a:p>
          <a:p>
            <a:pPr eaLnBrk="1" hangingPunct="1">
              <a:defRPr/>
            </a:pPr>
            <a:r>
              <a:rPr lang="en-CA" dirty="0" smtClean="0"/>
              <a:t>E.G.: The pencil case felt lonely.</a:t>
            </a:r>
            <a:endParaRPr lang="en-US" dirty="0" smtClean="0"/>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Personification (II) </a:t>
            </a:r>
          </a:p>
        </p:txBody>
      </p:sp>
      <p:sp>
        <p:nvSpPr>
          <p:cNvPr id="3" name="Content Placeholder 2"/>
          <p:cNvSpPr>
            <a:spLocks noGrp="1"/>
          </p:cNvSpPr>
          <p:nvPr>
            <p:ph idx="1"/>
          </p:nvPr>
        </p:nvSpPr>
        <p:spPr/>
        <p:txBody>
          <a:bodyPr/>
          <a:lstStyle/>
          <a:p>
            <a:pPr eaLnBrk="1" hangingPunct="1">
              <a:defRPr/>
            </a:pPr>
            <a:r>
              <a:rPr lang="en-US" dirty="0" smtClean="0"/>
              <a:t> Where an abstract concept, such as a particular human behavior or a force of nature, is represented as a person.</a:t>
            </a:r>
          </a:p>
          <a:p>
            <a:pPr eaLnBrk="1" hangingPunct="1">
              <a:buFont typeface="Wingdings" pitchFamily="2" charset="2"/>
              <a:buNone/>
              <a:defRPr/>
            </a:pPr>
            <a:endParaRPr lang="en-US" dirty="0" smtClean="0"/>
          </a:p>
          <a:p>
            <a:pPr eaLnBrk="1" hangingPunct="1">
              <a:defRPr/>
            </a:pPr>
            <a:r>
              <a:rPr lang="en-US" dirty="0" smtClean="0"/>
              <a:t>E.G.: The Greeks personified natural forces as gods; for example, the god Poseidon was the personification of the sea and its power over man.</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Simile</a:t>
            </a:r>
          </a:p>
        </p:txBody>
      </p:sp>
      <p:sp>
        <p:nvSpPr>
          <p:cNvPr id="3" name="Content Placeholder 2"/>
          <p:cNvSpPr>
            <a:spLocks noGrp="1"/>
          </p:cNvSpPr>
          <p:nvPr>
            <p:ph idx="1"/>
          </p:nvPr>
        </p:nvSpPr>
        <p:spPr/>
        <p:txBody>
          <a:bodyPr/>
          <a:lstStyle/>
          <a:p>
            <a:pPr eaLnBrk="1" hangingPunct="1">
              <a:defRPr/>
            </a:pPr>
            <a:r>
              <a:rPr lang="en-US" dirty="0" smtClean="0"/>
              <a:t>a comparison using the words ‘like’ or ‘as</a:t>
            </a:r>
            <a:r>
              <a:rPr lang="en-US" dirty="0" smtClean="0"/>
              <a:t>’.</a:t>
            </a:r>
          </a:p>
          <a:p>
            <a:pPr eaLnBrk="1" hangingPunct="1">
              <a:defRPr/>
            </a:pPr>
            <a:endParaRPr lang="en-CA" dirty="0" smtClean="0"/>
          </a:p>
          <a:p>
            <a:pPr eaLnBrk="1" hangingPunct="1">
              <a:defRPr/>
            </a:pPr>
            <a:r>
              <a:rPr lang="en-CA" dirty="0" smtClean="0"/>
              <a:t>E.G.: Our love is like a gentle rose.</a:t>
            </a:r>
            <a:endParaRPr lang="en-US" dirty="0" smtClean="0"/>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Situational </a:t>
            </a:r>
            <a:r>
              <a:rPr lang="en-US" dirty="0" smtClean="0">
                <a:hlinkClick r:id="rId2"/>
              </a:rPr>
              <a:t>Irony</a:t>
            </a:r>
            <a:r>
              <a:rPr lang="en-US" dirty="0" smtClean="0"/>
              <a:t> </a:t>
            </a:r>
          </a:p>
        </p:txBody>
      </p:sp>
      <p:sp>
        <p:nvSpPr>
          <p:cNvPr id="3" name="Content Placeholder 2"/>
          <p:cNvSpPr>
            <a:spLocks noGrp="1"/>
          </p:cNvSpPr>
          <p:nvPr>
            <p:ph idx="1"/>
          </p:nvPr>
        </p:nvSpPr>
        <p:spPr/>
        <p:txBody>
          <a:bodyPr/>
          <a:lstStyle/>
          <a:p>
            <a:pPr eaLnBrk="1" hangingPunct="1">
              <a:defRPr/>
            </a:pPr>
            <a:r>
              <a:rPr lang="en-US" sz="2800" dirty="0" smtClean="0"/>
              <a:t>Where an event occurs which is unexpected, in the sense that it is somehow in absurd or mocking opposition to what would be expected or appropriate. Mere coincidence is generally not ironic; neither is mere surprise, nor are any random or arbitrary occurrences. </a:t>
            </a:r>
          </a:p>
          <a:p>
            <a:pPr eaLnBrk="1" hangingPunct="1">
              <a:buFont typeface="Wingdings" pitchFamily="2" charset="2"/>
              <a:buNone/>
              <a:defRPr/>
            </a:pPr>
            <a:endParaRPr lang="en-US" sz="2800" dirty="0" smtClean="0"/>
          </a:p>
          <a:p>
            <a:pPr eaLnBrk="1" hangingPunct="1">
              <a:defRPr/>
            </a:pPr>
            <a:r>
              <a:rPr lang="en-US" sz="2800" dirty="0" smtClean="0"/>
              <a:t>E.G.: </a:t>
            </a:r>
            <a:r>
              <a:rPr lang="en-US" sz="2800" dirty="0" err="1" smtClean="0"/>
              <a:t>Jem</a:t>
            </a:r>
            <a:r>
              <a:rPr lang="en-US" sz="2800" dirty="0" smtClean="0"/>
              <a:t> and Scout are saved by Boo </a:t>
            </a:r>
            <a:r>
              <a:rPr lang="en-US" sz="2800" dirty="0" err="1" smtClean="0"/>
              <a:t>Radley</a:t>
            </a:r>
            <a:r>
              <a:rPr lang="en-US" sz="2800" dirty="0" smtClean="0"/>
              <a:t>, who had ironically been an object of fear and suspicion to them at the beginning of the novel.</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CA" smtClean="0"/>
              <a:t>Author’s Techniques</a:t>
            </a:r>
          </a:p>
        </p:txBody>
      </p:sp>
      <p:sp>
        <p:nvSpPr>
          <p:cNvPr id="11267" name="Rectangle 3"/>
          <p:cNvSpPr>
            <a:spLocks noGrp="1" noChangeArrowheads="1"/>
          </p:cNvSpPr>
          <p:nvPr>
            <p:ph idx="1"/>
          </p:nvPr>
        </p:nvSpPr>
        <p:spPr/>
        <p:txBody>
          <a:bodyPr>
            <a:normAutofit/>
          </a:bodyPr>
          <a:lstStyle/>
          <a:p>
            <a:pPr eaLnBrk="1" hangingPunct="1">
              <a:lnSpc>
                <a:spcPct val="90000"/>
              </a:lnSpc>
              <a:defRPr/>
            </a:pPr>
            <a:r>
              <a:rPr lang="en-US" sz="2800" b="1" u="sng" dirty="0" smtClean="0"/>
              <a:t>What are they?</a:t>
            </a:r>
          </a:p>
          <a:p>
            <a:pPr lvl="1">
              <a:lnSpc>
                <a:spcPct val="90000"/>
              </a:lnSpc>
              <a:defRPr/>
            </a:pPr>
            <a:r>
              <a:rPr lang="en-US" sz="2400" dirty="0" smtClean="0"/>
              <a:t>Any </a:t>
            </a:r>
            <a:r>
              <a:rPr lang="en-US" sz="2400" dirty="0" smtClean="0"/>
              <a:t>specific, deliberate constructions or choices of language which an author uses to convey meaning in a particular way. </a:t>
            </a:r>
          </a:p>
          <a:p>
            <a:pPr eaLnBrk="1" hangingPunct="1">
              <a:lnSpc>
                <a:spcPct val="90000"/>
              </a:lnSpc>
              <a:defRPr/>
            </a:pPr>
            <a:r>
              <a:rPr lang="en-US" sz="2800" b="1" u="sng" dirty="0" smtClean="0"/>
              <a:t>How big can they be?</a:t>
            </a:r>
          </a:p>
          <a:p>
            <a:pPr lvl="1">
              <a:lnSpc>
                <a:spcPct val="90000"/>
              </a:lnSpc>
              <a:defRPr/>
            </a:pPr>
            <a:r>
              <a:rPr lang="en-US" sz="2400" dirty="0" smtClean="0"/>
              <a:t>A </a:t>
            </a:r>
            <a:r>
              <a:rPr lang="en-US" sz="2400" dirty="0" smtClean="0"/>
              <a:t>writer’s use of an author’s technique usually occurs with a single word or phrase, or a particular group of words or phrases, at one single point in a text. </a:t>
            </a:r>
          </a:p>
          <a:p>
            <a:pPr eaLnBrk="1" hangingPunct="1">
              <a:lnSpc>
                <a:spcPct val="90000"/>
              </a:lnSpc>
              <a:defRPr/>
            </a:pPr>
            <a:r>
              <a:rPr lang="en-US" sz="2800" b="1" u="sng" dirty="0" smtClean="0"/>
              <a:t>How are they different then Lit Elements?</a:t>
            </a:r>
          </a:p>
          <a:p>
            <a:pPr lvl="1">
              <a:lnSpc>
                <a:spcPct val="90000"/>
              </a:lnSpc>
              <a:defRPr/>
            </a:pPr>
            <a:r>
              <a:rPr lang="en-US" sz="2400" dirty="0" smtClean="0"/>
              <a:t>Unlike </a:t>
            </a:r>
            <a:r>
              <a:rPr lang="en-US" sz="2400" dirty="0" smtClean="0"/>
              <a:t>Literary Elements, author’s techniques are not necessarily present in every text; they represent deliberate, conscious choices by individual writers.</a:t>
            </a:r>
            <a:r>
              <a:rPr lang="en-CA"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blinds(horizontal)">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7">
                                            <p:txEl>
                                              <p:pRg st="3" end="3"/>
                                            </p:txEl>
                                          </p:spTgt>
                                        </p:tgtEl>
                                        <p:attrNameLst>
                                          <p:attrName>style.visibility</p:attrName>
                                        </p:attrNameLst>
                                      </p:cBhvr>
                                      <p:to>
                                        <p:strVal val="visible"/>
                                      </p:to>
                                    </p:set>
                                    <p:animEffect transition="in" filter="box(in)">
                                      <p:cBhvr>
                                        <p:cTn id="12" dur="500"/>
                                        <p:tgtEl>
                                          <p:spTgt spid="1126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267">
                                            <p:txEl>
                                              <p:pRg st="5" end="5"/>
                                            </p:txEl>
                                          </p:spTgt>
                                        </p:tgtEl>
                                        <p:attrNameLst>
                                          <p:attrName>style.visibility</p:attrName>
                                        </p:attrNameLst>
                                      </p:cBhvr>
                                      <p:to>
                                        <p:strVal val="visible"/>
                                      </p:to>
                                    </p:set>
                                    <p:animEffect transition="in" filter="checkerboard(across)">
                                      <p:cBhvr>
                                        <p:cTn id="17" dur="500"/>
                                        <p:tgtEl>
                                          <p:spTgt spid="112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Symbolism</a:t>
            </a:r>
          </a:p>
        </p:txBody>
      </p:sp>
      <p:sp>
        <p:nvSpPr>
          <p:cNvPr id="3" name="Content Placeholder 2"/>
          <p:cNvSpPr>
            <a:spLocks noGrp="1"/>
          </p:cNvSpPr>
          <p:nvPr>
            <p:ph idx="1"/>
          </p:nvPr>
        </p:nvSpPr>
        <p:spPr/>
        <p:txBody>
          <a:bodyPr>
            <a:normAutofit fontScale="92500"/>
          </a:bodyPr>
          <a:lstStyle/>
          <a:p>
            <a:pPr eaLnBrk="1" hangingPunct="1">
              <a:defRPr/>
            </a:pPr>
            <a:r>
              <a:rPr lang="en-US" sz="2800" dirty="0" smtClean="0"/>
              <a:t>The use of specific objects or images to represent abstract ideas. This term is commonly misused, describing any and all representational relationships, which in fact are more often metaphorical than symbolic. A symbol must be something tangible or visible, while the idea it symbolizes must be something abstract or universal. </a:t>
            </a:r>
          </a:p>
          <a:p>
            <a:pPr eaLnBrk="1" hangingPunct="1">
              <a:defRPr/>
            </a:pPr>
            <a:r>
              <a:rPr lang="en-US" sz="2800" dirty="0" smtClean="0"/>
              <a:t>In other words, a symbol must be something you can hold in your hand or draw a picture of, while the idea it symbolizes must be something you can’t hold in your hand or draw a picture of.</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Verbal </a:t>
            </a:r>
            <a:r>
              <a:rPr lang="en-US" dirty="0" smtClean="0">
                <a:hlinkClick r:id="rId2"/>
              </a:rPr>
              <a:t>Irony</a:t>
            </a:r>
            <a:endParaRPr lang="en-US" dirty="0" smtClean="0"/>
          </a:p>
        </p:txBody>
      </p:sp>
      <p:sp>
        <p:nvSpPr>
          <p:cNvPr id="3" name="Content Placeholder 2"/>
          <p:cNvSpPr>
            <a:spLocks noGrp="1"/>
          </p:cNvSpPr>
          <p:nvPr>
            <p:ph idx="1"/>
          </p:nvPr>
        </p:nvSpPr>
        <p:spPr/>
        <p:txBody>
          <a:bodyPr/>
          <a:lstStyle/>
          <a:p>
            <a:pPr eaLnBrk="1" hangingPunct="1">
              <a:defRPr/>
            </a:pPr>
            <a:r>
              <a:rPr lang="en-US" dirty="0" smtClean="0"/>
              <a:t>Where the meaning of a specific expression is, or is intended to be, the exact opposite of what the words literally mean. (Sarcasm is a tone of voice that often accompanies verbal irony, but they are not the same thing.)</a:t>
            </a:r>
          </a:p>
          <a:p>
            <a:pPr eaLnBrk="1" hangingPunct="1">
              <a:buFont typeface="Wingdings" pitchFamily="2" charset="2"/>
              <a:buNone/>
              <a:defRPr/>
            </a:pPr>
            <a:endParaRPr lang="en-US" dirty="0" smtClean="0"/>
          </a:p>
          <a:p>
            <a:pPr eaLnBrk="1" hangingPunct="1">
              <a:defRPr/>
            </a:pPr>
            <a:r>
              <a:rPr lang="en-US" dirty="0" smtClean="0"/>
              <a:t>E.G.: Orwell gives this torture and brainwashing facility the ironic title, “Ministry of Love.”</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eaLnBrk="1" hangingPunct="1">
              <a:defRPr/>
            </a:pPr>
            <a:r>
              <a:rPr lang="en-US" sz="6600" dirty="0" smtClean="0"/>
              <a:t>Thank-You!</a:t>
            </a:r>
          </a:p>
        </p:txBody>
      </p:sp>
      <p:sp>
        <p:nvSpPr>
          <p:cNvPr id="5" name="Text Placeholder 4"/>
          <p:cNvSpPr>
            <a:spLocks noGrp="1"/>
          </p:cNvSpPr>
          <p:nvPr>
            <p:ph type="body" idx="1"/>
          </p:nvPr>
        </p:nvSpPr>
        <p:spPr/>
        <p:txBody>
          <a:bodyPr/>
          <a:lstStyle/>
          <a:p>
            <a:pPr eaLnBrk="1" hangingPunct="1">
              <a:defRPr/>
            </a:pPr>
            <a:r>
              <a:rPr lang="en-CA" dirty="0" smtClean="0"/>
              <a:t>(Now fly, my pretties! FLY!)</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noFill/>
          <a:ln/>
        </p:spPr>
        <p:txBody>
          <a:bodyPr/>
          <a:lstStyle/>
          <a:p>
            <a:r>
              <a:rPr lang="en-CA" smtClean="0">
                <a:effectLst/>
              </a:rPr>
              <a:t>Author’s Techniques</a:t>
            </a:r>
          </a:p>
        </p:txBody>
      </p:sp>
      <p:sp>
        <p:nvSpPr>
          <p:cNvPr id="46083" name="Rectangle 3"/>
          <p:cNvSpPr>
            <a:spLocks noGrp="1" noChangeArrowheads="1"/>
          </p:cNvSpPr>
          <p:nvPr>
            <p:ph idx="1"/>
          </p:nvPr>
        </p:nvSpPr>
        <p:spPr>
          <a:noFill/>
          <a:ln/>
        </p:spPr>
        <p:txBody>
          <a:bodyPr/>
          <a:lstStyle/>
          <a:p>
            <a:r>
              <a:rPr lang="en-CA" dirty="0" smtClean="0">
                <a:effectLst/>
              </a:rPr>
              <a:t>In other words, Author’s Techniques are done on PURPOSE</a:t>
            </a:r>
            <a:r>
              <a:rPr lang="en-CA" dirty="0" smtClean="0">
                <a:effectLst/>
              </a:rPr>
              <a:t>.</a:t>
            </a:r>
          </a:p>
          <a:p>
            <a:endParaRPr lang="en-CA" dirty="0" smtClean="0">
              <a:effectLst/>
            </a:endParaRPr>
          </a:p>
          <a:p>
            <a:r>
              <a:rPr lang="en-CA" dirty="0" smtClean="0">
                <a:effectLst/>
              </a:rPr>
              <a:t>Your job is to identify them and then tell me WHY that technique is important</a:t>
            </a:r>
            <a:r>
              <a:rPr lang="en-CA" dirty="0" smtClean="0">
                <a:effectLst/>
              </a:rPr>
              <a:t>.</a:t>
            </a:r>
          </a:p>
          <a:p>
            <a:endParaRPr lang="en-CA" dirty="0" smtClean="0">
              <a:effectLst/>
            </a:endParaRPr>
          </a:p>
          <a:p>
            <a:r>
              <a:rPr lang="en-CA" dirty="0" smtClean="0">
                <a:effectLst/>
              </a:rPr>
              <a:t>Again – this should fit with your THESIS.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diamond(in)">
                                      <p:cBhvr>
                                        <p:cTn id="7" dur="2000"/>
                                        <p:tgtEl>
                                          <p:spTgt spid="460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fade">
                                      <p:cBhvr>
                                        <p:cTn id="12" dur="2000"/>
                                        <p:tgtEl>
                                          <p:spTgt spid="460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083">
                                            <p:txEl>
                                              <p:pRg st="4" end="4"/>
                                            </p:txEl>
                                          </p:spTgt>
                                        </p:tgtEl>
                                        <p:attrNameLst>
                                          <p:attrName>style.visibility</p:attrName>
                                        </p:attrNameLst>
                                      </p:cBhvr>
                                      <p:to>
                                        <p:strVal val="visible"/>
                                      </p:to>
                                    </p:set>
                                    <p:animEffect transition="in" filter="fade">
                                      <p:cBhvr>
                                        <p:cTn id="17" dur="2000"/>
                                        <p:tgtEl>
                                          <p:spTgt spid="460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CA" smtClean="0"/>
              <a:t>Alliteration</a:t>
            </a:r>
          </a:p>
        </p:txBody>
      </p:sp>
      <p:sp>
        <p:nvSpPr>
          <p:cNvPr id="12291" name="Rectangle 3"/>
          <p:cNvSpPr>
            <a:spLocks noGrp="1" noChangeArrowheads="1"/>
          </p:cNvSpPr>
          <p:nvPr>
            <p:ph idx="1"/>
          </p:nvPr>
        </p:nvSpPr>
        <p:spPr/>
        <p:txBody>
          <a:bodyPr/>
          <a:lstStyle/>
          <a:p>
            <a:pPr eaLnBrk="1" hangingPunct="1">
              <a:defRPr/>
            </a:pPr>
            <a:r>
              <a:rPr lang="en-US" dirty="0" smtClean="0"/>
              <a:t>The repetition of consonant sounds within close proximity, usually in consecutive words within the same sentence or line.</a:t>
            </a:r>
          </a:p>
          <a:p>
            <a:pPr eaLnBrk="1" hangingPunct="1">
              <a:defRPr/>
            </a:pPr>
            <a:endParaRPr lang="en-US" dirty="0" smtClean="0"/>
          </a:p>
          <a:p>
            <a:pPr eaLnBrk="1" hangingPunct="1">
              <a:defRPr/>
            </a:pPr>
            <a:r>
              <a:rPr lang="en-US" dirty="0" smtClean="0"/>
              <a:t>E.G.: “She sells sea shells by the sea shore.”</a:t>
            </a:r>
            <a:r>
              <a:rPr lang="en-CA"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Effect transition="in" filter="checkerboard(across)">
                                      <p:cBhvr>
                                        <p:cTn id="7" dur="500"/>
                                        <p:tgtEl>
                                          <p:spTgt spid="1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checkerboard(across)">
                                      <p:cBhvr>
                                        <p:cTn id="12" dur="500"/>
                                        <p:tgtEl>
                                          <p:spTgt spid="122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0" end="0"/>
                                            </p:txEl>
                                          </p:spTgt>
                                        </p:tgtEl>
                                        <p:attrNameLst>
                                          <p:attrName>style.visibility</p:attrName>
                                        </p:attrNameLst>
                                      </p:cBhvr>
                                      <p:to>
                                        <p:strVal val="visible"/>
                                      </p:to>
                                    </p:set>
                                    <p:animEffect transition="in" filter="fade">
                                      <p:cBhvr>
                                        <p:cTn id="17" dur="2000"/>
                                        <p:tgtEl>
                                          <p:spTgt spid="12291">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2291">
                                            <p:txEl>
                                              <p:pRg st="2" end="2"/>
                                            </p:txEl>
                                          </p:spTgt>
                                        </p:tgtEl>
                                        <p:attrNameLst>
                                          <p:attrName>style.visibility</p:attrName>
                                        </p:attrNameLst>
                                      </p:cBhvr>
                                      <p:to>
                                        <p:strVal val="visible"/>
                                      </p:to>
                                    </p:set>
                                    <p:animEffect transition="in" filter="fade">
                                      <p:cBhvr>
                                        <p:cTn id="20" dur="20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CA" smtClean="0"/>
              <a:t>Allusion</a:t>
            </a:r>
          </a:p>
        </p:txBody>
      </p:sp>
      <p:sp>
        <p:nvSpPr>
          <p:cNvPr id="13315" name="Rectangle 3"/>
          <p:cNvSpPr>
            <a:spLocks noGrp="1" noChangeArrowheads="1"/>
          </p:cNvSpPr>
          <p:nvPr>
            <p:ph idx="1"/>
          </p:nvPr>
        </p:nvSpPr>
        <p:spPr/>
        <p:txBody>
          <a:bodyPr/>
          <a:lstStyle/>
          <a:p>
            <a:pPr eaLnBrk="1" hangingPunct="1">
              <a:defRPr/>
            </a:pPr>
            <a:r>
              <a:rPr lang="en-US" smtClean="0"/>
              <a:t>A brief reference, explicit or implicit, to a place, person, or event; the reference may be historical, literary, or religious/mythological.</a:t>
            </a:r>
          </a:p>
          <a:p>
            <a:pPr eaLnBrk="1" hangingPunct="1">
              <a:defRPr/>
            </a:pPr>
            <a:endParaRPr lang="en-US" smtClean="0"/>
          </a:p>
          <a:p>
            <a:pPr eaLnBrk="1" hangingPunct="1">
              <a:defRPr/>
            </a:pPr>
            <a:r>
              <a:rPr lang="en-CA" smtClean="0"/>
              <a:t>E.G.: “Pile the bodies high at Austerlitz and Waterloo…” </a:t>
            </a:r>
            <a:r>
              <a:rPr lang="en-CA" u="sng" smtClean="0"/>
              <a:t>Grass</a:t>
            </a:r>
            <a:r>
              <a:rPr lang="en-CA" smtClean="0"/>
              <a:t> by Carl Sandburg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circle(in)">
                                      <p:cBhvr>
                                        <p:cTn id="7" dur="2000"/>
                                        <p:tgtEl>
                                          <p:spTgt spid="133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CA" smtClean="0"/>
              <a:t>Anthropomorphism</a:t>
            </a:r>
          </a:p>
        </p:txBody>
      </p:sp>
      <p:sp>
        <p:nvSpPr>
          <p:cNvPr id="14339" name="Rectangle 3"/>
          <p:cNvSpPr>
            <a:spLocks noGrp="1" noChangeArrowheads="1"/>
          </p:cNvSpPr>
          <p:nvPr>
            <p:ph idx="1"/>
          </p:nvPr>
        </p:nvSpPr>
        <p:spPr/>
        <p:txBody>
          <a:bodyPr/>
          <a:lstStyle/>
          <a:p>
            <a:pPr eaLnBrk="1" hangingPunct="1">
              <a:lnSpc>
                <a:spcPct val="90000"/>
              </a:lnSpc>
              <a:defRPr/>
            </a:pPr>
            <a:r>
              <a:rPr lang="en-US" dirty="0" smtClean="0"/>
              <a:t>Where animals or inanimate objects are portrayed in a story as people, such as by walking, talking, or being given arms, legs, facial features, human locomotion or other anthropoid form. (This technique is often incorrectly called personification.)</a:t>
            </a:r>
            <a:r>
              <a:rPr lang="en-CA" dirty="0" smtClean="0"/>
              <a:t> </a:t>
            </a:r>
          </a:p>
          <a:p>
            <a:pPr eaLnBrk="1" hangingPunct="1">
              <a:lnSpc>
                <a:spcPct val="90000"/>
              </a:lnSpc>
              <a:defRPr/>
            </a:pPr>
            <a:endParaRPr lang="en-CA" dirty="0" smtClean="0"/>
          </a:p>
          <a:p>
            <a:pPr eaLnBrk="1" hangingPunct="1">
              <a:lnSpc>
                <a:spcPct val="90000"/>
              </a:lnSpc>
              <a:defRPr/>
            </a:pPr>
            <a:r>
              <a:rPr lang="en-CA" dirty="0" smtClean="0"/>
              <a:t>E.G.: The Queen of Hearts in Carroll’s </a:t>
            </a:r>
            <a:r>
              <a:rPr lang="en-CA" u="sng" dirty="0" smtClean="0"/>
              <a:t>Alice in Wonderland</a:t>
            </a:r>
            <a:r>
              <a:rPr lang="en-CA"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Scale>
                                      <p:cBhvr>
                                        <p:cTn id="7" dur="1000" decel="50000" fill="hold">
                                          <p:stCondLst>
                                            <p:cond delay="0"/>
                                          </p:stCondLst>
                                        </p:cTn>
                                        <p:tgtEl>
                                          <p:spTgt spid="1433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339">
                                            <p:txEl>
                                              <p:pRg st="0" end="0"/>
                                            </p:txEl>
                                          </p:spTgt>
                                        </p:tgtEl>
                                        <p:attrNameLst>
                                          <p:attrName>ppt_x</p:attrName>
                                          <p:attrName>ppt_y</p:attrName>
                                        </p:attrNameLst>
                                      </p:cBhvr>
                                    </p:animMotion>
                                    <p:animEffect transition="in" filter="fade">
                                      <p:cBhvr>
                                        <p:cTn id="9" dur="1000"/>
                                        <p:tgtEl>
                                          <p:spTgt spid="1433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14339">
                                            <p:txEl>
                                              <p:pRg st="2" end="2"/>
                                            </p:txEl>
                                          </p:spTgt>
                                        </p:tgtEl>
                                        <p:attrNameLst>
                                          <p:attrName>style.visibility</p:attrName>
                                        </p:attrNameLst>
                                      </p:cBhvr>
                                      <p:to>
                                        <p:strVal val="visible"/>
                                      </p:to>
                                    </p:set>
                                    <p:animScale>
                                      <p:cBhvr>
                                        <p:cTn id="14" dur="1000" decel="50000" fill="hold">
                                          <p:stCondLst>
                                            <p:cond delay="0"/>
                                          </p:stCondLst>
                                        </p:cTn>
                                        <p:tgtEl>
                                          <p:spTgt spid="1433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4339">
                                            <p:txEl>
                                              <p:pRg st="2" end="2"/>
                                            </p:txEl>
                                          </p:spTgt>
                                        </p:tgtEl>
                                        <p:attrNameLst>
                                          <p:attrName>ppt_x</p:attrName>
                                          <p:attrName>ppt_y</p:attrName>
                                        </p:attrNameLst>
                                      </p:cBhvr>
                                    </p:animMotion>
                                    <p:animEffect transition="in" filter="fade">
                                      <p:cBhvr>
                                        <p:cTn id="16" dur="10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CA" dirty="0" smtClean="0"/>
              <a:t>Verse</a:t>
            </a:r>
            <a:endParaRPr lang="en-CA" dirty="0" smtClean="0"/>
          </a:p>
        </p:txBody>
      </p:sp>
      <p:sp>
        <p:nvSpPr>
          <p:cNvPr id="16387" name="Rectangle 3"/>
          <p:cNvSpPr>
            <a:spLocks noGrp="1" noChangeArrowheads="1"/>
          </p:cNvSpPr>
          <p:nvPr>
            <p:ph idx="1"/>
          </p:nvPr>
        </p:nvSpPr>
        <p:spPr/>
        <p:txBody>
          <a:bodyPr/>
          <a:lstStyle/>
          <a:p>
            <a:pPr eaLnBrk="1" hangingPunct="1">
              <a:defRPr/>
            </a:pPr>
            <a:r>
              <a:rPr lang="en-US" dirty="0" smtClean="0"/>
              <a:t>Rhyming </a:t>
            </a:r>
            <a:r>
              <a:rPr lang="en-US" dirty="0" smtClean="0"/>
              <a:t>poetry, usually written in iambic pentameter.</a:t>
            </a:r>
            <a:r>
              <a:rPr lang="en-CA" dirty="0" smtClean="0"/>
              <a:t> </a:t>
            </a:r>
          </a:p>
          <a:p>
            <a:pPr eaLnBrk="1" hangingPunct="1">
              <a:defRPr/>
            </a:pPr>
            <a:endParaRPr lang="en-CA" dirty="0" smtClean="0"/>
          </a:p>
          <a:p>
            <a:pPr eaLnBrk="1" hangingPunct="1">
              <a:defRPr/>
            </a:pPr>
            <a:r>
              <a:rPr lang="en-CA" dirty="0" smtClean="0"/>
              <a:t>E.G.: </a:t>
            </a:r>
            <a:r>
              <a:rPr lang="en-US" dirty="0" smtClean="0"/>
              <a:t>Most of Shakespeare’s dialogue is written in </a:t>
            </a:r>
            <a:r>
              <a:rPr lang="en-US" dirty="0" smtClean="0"/>
              <a:t>verse</a:t>
            </a:r>
            <a:r>
              <a:rPr lang="en-US" dirty="0" smtClean="0"/>
              <a:t>, though it </a:t>
            </a:r>
            <a:r>
              <a:rPr lang="en-US" dirty="0" smtClean="0"/>
              <a:t>does not always rhyme</a:t>
            </a:r>
            <a:r>
              <a:rPr lang="en-US" dirty="0" smtClean="0"/>
              <a:t>.</a:t>
            </a:r>
            <a:endParaRPr lang="en-CA"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fade">
                                      <p:cBhvr>
                                        <p:cTn id="7" dur="2000"/>
                                        <p:tgtEl>
                                          <p:spTgt spid="163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defRPr/>
            </a:pPr>
            <a:r>
              <a:rPr lang="en-CA" dirty="0" smtClean="0"/>
              <a:t>Dramatic </a:t>
            </a:r>
            <a:r>
              <a:rPr lang="en-CA" dirty="0" smtClean="0">
                <a:hlinkClick r:id="rId2"/>
              </a:rPr>
              <a:t>Irony</a:t>
            </a:r>
            <a:endParaRPr lang="en-CA" dirty="0" smtClean="0"/>
          </a:p>
        </p:txBody>
      </p:sp>
      <p:sp>
        <p:nvSpPr>
          <p:cNvPr id="21507" name="Rectangle 3"/>
          <p:cNvSpPr>
            <a:spLocks noGrp="1" noChangeArrowheads="1"/>
          </p:cNvSpPr>
          <p:nvPr>
            <p:ph idx="1"/>
          </p:nvPr>
        </p:nvSpPr>
        <p:spPr/>
        <p:txBody>
          <a:bodyPr/>
          <a:lstStyle/>
          <a:p>
            <a:pPr eaLnBrk="1" hangingPunct="1">
              <a:lnSpc>
                <a:spcPct val="90000"/>
              </a:lnSpc>
              <a:defRPr/>
            </a:pPr>
            <a:r>
              <a:rPr lang="en-US" dirty="0" smtClean="0"/>
              <a:t>Where the audience or reader is aware of something important, of which the characters in the story are not aware.</a:t>
            </a:r>
          </a:p>
          <a:p>
            <a:pPr eaLnBrk="1" hangingPunct="1">
              <a:lnSpc>
                <a:spcPct val="90000"/>
              </a:lnSpc>
              <a:buFont typeface="Wingdings" pitchFamily="2" charset="2"/>
              <a:buNone/>
              <a:defRPr/>
            </a:pPr>
            <a:endParaRPr lang="en-US" dirty="0" smtClean="0"/>
          </a:p>
          <a:p>
            <a:pPr eaLnBrk="1" hangingPunct="1">
              <a:lnSpc>
                <a:spcPct val="90000"/>
              </a:lnSpc>
              <a:defRPr/>
            </a:pPr>
            <a:r>
              <a:rPr lang="en-US" dirty="0" smtClean="0"/>
              <a:t>E.G.: Macbeth responds with disbelief when the weird sisters call him Thane of Cawdor; ironically, unbeknownst to him, he had been granted that title by king Duncan in the previous scene.</a:t>
            </a:r>
            <a:endParaRPr lang="en-CA"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fade">
                                      <p:cBhvr>
                                        <p:cTn id="7" dur="1000"/>
                                        <p:tgtEl>
                                          <p:spTgt spid="21507">
                                            <p:txEl>
                                              <p:pRg st="0" end="0"/>
                                            </p:txEl>
                                          </p:spTgt>
                                        </p:tgtEl>
                                      </p:cBhvr>
                                    </p:animEffect>
                                    <p:anim calcmode="lin" valueType="num">
                                      <p:cBhvr>
                                        <p:cTn id="8"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2150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507">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smtClean="0"/>
              <a:t>Foreshadowing</a:t>
            </a:r>
          </a:p>
        </p:txBody>
      </p:sp>
      <p:sp>
        <p:nvSpPr>
          <p:cNvPr id="3" name="Content Placeholder 2"/>
          <p:cNvSpPr>
            <a:spLocks noGrp="1"/>
          </p:cNvSpPr>
          <p:nvPr>
            <p:ph idx="1"/>
          </p:nvPr>
        </p:nvSpPr>
        <p:spPr/>
        <p:txBody>
          <a:bodyPr/>
          <a:lstStyle/>
          <a:p>
            <a:pPr eaLnBrk="1" hangingPunct="1">
              <a:defRPr/>
            </a:pPr>
            <a:r>
              <a:rPr lang="en-US" sz="2800" dirty="0" smtClean="0"/>
              <a:t>Where future events in a story, or perhaps the outcome, are suggested by the author before they happen. Foreshadowing can take many forms and be accomplished in many ways, with varying degrees of subtlety. However, if the outcome is deliberately and explicitly revealed early in a story (such as by the use of a narrator or flashback structure), such information does not constitute foreshadowing.</a:t>
            </a:r>
          </a:p>
          <a:p>
            <a:pPr eaLnBrk="1" hangingPunct="1">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58</TotalTime>
  <Words>999</Words>
  <Application>Microsoft Office PowerPoint</Application>
  <PresentationFormat>On-screen Show (4:3)</PresentationFormat>
  <Paragraphs>91</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Wingdings</vt:lpstr>
      <vt:lpstr>Calibri</vt:lpstr>
      <vt:lpstr>Module</vt:lpstr>
      <vt:lpstr>Author’s Techniques</vt:lpstr>
      <vt:lpstr>Author’s Techniques</vt:lpstr>
      <vt:lpstr>Author’s Techniques</vt:lpstr>
      <vt:lpstr>Alliteration</vt:lpstr>
      <vt:lpstr>Allusion</vt:lpstr>
      <vt:lpstr>Anthropomorphism</vt:lpstr>
      <vt:lpstr>Verse</vt:lpstr>
      <vt:lpstr>Dramatic Irony</vt:lpstr>
      <vt:lpstr>Foreshadowing</vt:lpstr>
      <vt:lpstr>Iambic Pentameter </vt:lpstr>
      <vt:lpstr>Imagery</vt:lpstr>
      <vt:lpstr>Juxtaposition</vt:lpstr>
      <vt:lpstr>Metaphor</vt:lpstr>
      <vt:lpstr>Onomatopoeia</vt:lpstr>
      <vt:lpstr>Oxymoron </vt:lpstr>
      <vt:lpstr>Personification (I) </vt:lpstr>
      <vt:lpstr>Personification (II) </vt:lpstr>
      <vt:lpstr>Simile</vt:lpstr>
      <vt:lpstr>Situational Irony </vt:lpstr>
      <vt:lpstr>Symbolism</vt:lpstr>
      <vt:lpstr>Verbal Irony</vt:lpstr>
      <vt:lpstr>Thank-You!</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Author’s Techniques</dc:title>
  <dc:creator>Staff</dc:creator>
  <cp:lastModifiedBy>staff</cp:lastModifiedBy>
  <cp:revision>8</cp:revision>
  <dcterms:created xsi:type="dcterms:W3CDTF">2009-09-11T15:24:00Z</dcterms:created>
  <dcterms:modified xsi:type="dcterms:W3CDTF">2010-09-10T11:40:04Z</dcterms:modified>
</cp:coreProperties>
</file>